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6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471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08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71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8871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56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51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896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208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76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57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0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89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751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416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532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174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5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987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81" r:id="rId12"/>
    <p:sldLayoutId id="2147483776" r:id="rId13"/>
    <p:sldLayoutId id="2147483777" r:id="rId14"/>
    <p:sldLayoutId id="2147483778" r:id="rId15"/>
    <p:sldLayoutId id="2147483779" r:id="rId16"/>
    <p:sldLayoutId id="2147483780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D32A07D-C646-4CC0-BA93-76707E70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1B517-AD43-4589-B3DD-0F9451924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7376" y="835383"/>
            <a:ext cx="3790533" cy="3499549"/>
          </a:xfrm>
        </p:spPr>
        <p:txBody>
          <a:bodyPr>
            <a:normAutofit/>
          </a:bodyPr>
          <a:lstStyle/>
          <a:p>
            <a:pPr algn="l"/>
            <a:br>
              <a:rPr lang="en-GB" sz="3600" dirty="0"/>
            </a:br>
            <a:r>
              <a:rPr lang="en-GB" sz="2800" dirty="0">
                <a:effectLst/>
              </a:rPr>
              <a:t>IBM Data Science</a:t>
            </a:r>
            <a:br>
              <a:rPr lang="en-GB" sz="2800" dirty="0">
                <a:effectLst/>
              </a:rPr>
            </a:br>
            <a:r>
              <a:rPr lang="en-GB" sz="2000" dirty="0">
                <a:effectLst/>
              </a:rPr>
              <a:t>Applied Data Science Capstone</a:t>
            </a:r>
            <a:br>
              <a:rPr lang="en-GB" sz="3600" dirty="0"/>
            </a:br>
            <a:r>
              <a:rPr lang="en-GB" sz="3600" dirty="0"/>
              <a:t>O</a:t>
            </a:r>
            <a:r>
              <a:rPr lang="en-GB" sz="3600" b="1" dirty="0"/>
              <a:t>ptimal relocation</a:t>
            </a:r>
            <a:endParaRPr lang="en-GB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DDB76-66E0-463A-A71C-DD442C728D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7380" y="4334933"/>
            <a:ext cx="3790529" cy="1183551"/>
          </a:xfrm>
        </p:spPr>
        <p:txBody>
          <a:bodyPr>
            <a:normAutofit/>
          </a:bodyPr>
          <a:lstStyle/>
          <a:p>
            <a:pPr algn="r"/>
            <a:r>
              <a:rPr lang="en-GB" sz="1800" kern="0" dirty="0">
                <a:solidFill>
                  <a:srgbClr val="20B599"/>
                </a:solidFill>
              </a:rPr>
              <a:t>by Xavier Martinez</a:t>
            </a:r>
          </a:p>
          <a:p>
            <a:pPr algn="r"/>
            <a:r>
              <a:rPr lang="en-GB" sz="1800" kern="0" dirty="0">
                <a:solidFill>
                  <a:srgbClr val="20B599"/>
                </a:solidFill>
              </a:rPr>
              <a:t>January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B8385-E133-4260-B677-0D9BF1703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666"/>
          <a:stretch/>
        </p:blipFill>
        <p:spPr>
          <a:xfrm>
            <a:off x="-1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3AD3-D5F3-4A02-8B16-73A3ED64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800" dirty="0"/>
              <a:t>O</a:t>
            </a:r>
            <a:r>
              <a:rPr lang="en-GB" sz="2800" b="1" dirty="0"/>
              <a:t>ptimal relocation</a:t>
            </a:r>
            <a:br>
              <a:rPr lang="en-GB" sz="2800" b="1" dirty="0"/>
            </a:br>
            <a:br>
              <a:rPr lang="en-GB" sz="2800" b="1" dirty="0"/>
            </a:br>
            <a:r>
              <a:rPr lang="en-GB" sz="2800" b="1" dirty="0"/>
              <a:t>4.	RESULTS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792A-B22C-4C81-8D3D-83182E4A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6430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GB" dirty="0">
                <a:effectLst/>
              </a:rPr>
              <a:t>4.6 CLUSTER NEIGHBOURHOODS</a:t>
            </a:r>
          </a:p>
          <a:p>
            <a:pPr marL="36900" indent="0">
              <a:buNone/>
            </a:pPr>
            <a:r>
              <a:rPr lang="en-GB" sz="1600" dirty="0">
                <a:effectLst/>
              </a:rPr>
              <a:t>Singapore (Singapore)								   Madrid (Spain)</a:t>
            </a:r>
            <a:endParaRPr lang="en-GB" sz="1200" dirty="0">
              <a:effectLst/>
            </a:endParaRPr>
          </a:p>
          <a:p>
            <a:endParaRPr lang="en-US" sz="1600" dirty="0">
              <a:effectLst/>
            </a:endParaRPr>
          </a:p>
          <a:p>
            <a:pPr marL="36900" indent="0">
              <a:buNone/>
            </a:pPr>
            <a:endParaRPr lang="en-US" sz="1600" dirty="0">
              <a:effectLst/>
            </a:endParaRPr>
          </a:p>
          <a:p>
            <a:endParaRPr lang="en-US" sz="16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57E78-DD58-44D4-B5BE-EF05E7B43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24" y="3036711"/>
            <a:ext cx="5431238" cy="3311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127F8D-920C-4E80-BD45-198DB020B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24"/>
          <a:stretch/>
        </p:blipFill>
        <p:spPr>
          <a:xfrm>
            <a:off x="6687538" y="3036712"/>
            <a:ext cx="4738066" cy="331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49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3AD3-D5F3-4A02-8B16-73A3ED64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800" dirty="0"/>
              <a:t>O</a:t>
            </a:r>
            <a:r>
              <a:rPr lang="en-GB" sz="2800" b="1" dirty="0"/>
              <a:t>ptimal relocation</a:t>
            </a:r>
            <a:br>
              <a:rPr lang="en-GB" sz="2800" b="1" dirty="0"/>
            </a:br>
            <a:br>
              <a:rPr lang="en-GB" sz="2800" b="1" dirty="0"/>
            </a:br>
            <a:r>
              <a:rPr lang="en-GB" sz="2800" b="1" dirty="0"/>
              <a:t>4.	RESULTS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792A-B22C-4C81-8D3D-83182E4A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6430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GB" dirty="0">
                <a:effectLst/>
              </a:rPr>
              <a:t>4.6 CLUSTER NEIGHBOURHOODS</a:t>
            </a:r>
          </a:p>
          <a:p>
            <a:pPr marL="36900" indent="0">
              <a:buNone/>
            </a:pPr>
            <a:r>
              <a:rPr lang="en-GB" sz="1600" dirty="0">
                <a:effectLst/>
              </a:rPr>
              <a:t>Frankfurt (Germany)								 Queens NY (United States)</a:t>
            </a:r>
            <a:endParaRPr lang="en-GB" sz="1200" dirty="0">
              <a:effectLst/>
            </a:endParaRPr>
          </a:p>
          <a:p>
            <a:pPr marL="36900" indent="0">
              <a:buNone/>
            </a:pPr>
            <a:endParaRPr lang="en-GB" sz="1200" dirty="0">
              <a:effectLst/>
            </a:endParaRPr>
          </a:p>
          <a:p>
            <a:endParaRPr lang="en-US" sz="1600" dirty="0">
              <a:effectLst/>
            </a:endParaRPr>
          </a:p>
          <a:p>
            <a:pPr marL="36900" indent="0">
              <a:buNone/>
            </a:pPr>
            <a:endParaRPr lang="en-US" sz="1600" dirty="0">
              <a:effectLst/>
            </a:endParaRPr>
          </a:p>
          <a:p>
            <a:endParaRPr lang="en-US" sz="16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01F1E-43C6-4FAE-9101-E076DB1FC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63" y="3033707"/>
            <a:ext cx="4733470" cy="3371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849BFA-187D-41A6-AA66-C6EEE6741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38"/>
          <a:stretch/>
        </p:blipFill>
        <p:spPr>
          <a:xfrm>
            <a:off x="6117383" y="3033707"/>
            <a:ext cx="5442439" cy="337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77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3AD3-D5F3-4A02-8B16-73A3ED64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800" dirty="0"/>
              <a:t>O</a:t>
            </a:r>
            <a:r>
              <a:rPr lang="en-GB" sz="2800" b="1" dirty="0"/>
              <a:t>ptimal relocation</a:t>
            </a:r>
            <a:br>
              <a:rPr lang="en-GB" sz="2800" b="1" dirty="0"/>
            </a:br>
            <a:br>
              <a:rPr lang="en-GB" sz="2800" b="1" dirty="0"/>
            </a:br>
            <a:r>
              <a:rPr lang="en-GB" sz="2800" b="1" dirty="0"/>
              <a:t>4.	RESULTS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792A-B22C-4C81-8D3D-83182E4A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6430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GB" dirty="0">
                <a:effectLst/>
              </a:rPr>
              <a:t>4.5 COLLECT INDICES AND CALDULATE DISTANCE</a:t>
            </a:r>
          </a:p>
          <a:p>
            <a:pPr marL="36900" indent="0">
              <a:buNone/>
            </a:pPr>
            <a:endParaRPr lang="en-GB" sz="1200" dirty="0">
              <a:effectLst/>
            </a:endParaRPr>
          </a:p>
          <a:p>
            <a:pPr marL="36900" indent="0">
              <a:buNone/>
            </a:pPr>
            <a:endParaRPr lang="en-GB" sz="1200" dirty="0">
              <a:effectLst/>
            </a:endParaRPr>
          </a:p>
          <a:p>
            <a:endParaRPr lang="en-US" sz="1600" dirty="0">
              <a:effectLst/>
            </a:endParaRPr>
          </a:p>
          <a:p>
            <a:pPr marL="36900" indent="0">
              <a:buNone/>
            </a:pPr>
            <a:endParaRPr lang="en-US" sz="1600" dirty="0">
              <a:effectLst/>
            </a:endParaRPr>
          </a:p>
          <a:p>
            <a:endParaRPr lang="en-US" sz="160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5E191-DD78-46A7-962F-2EF10CFBF0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01423" y="2856161"/>
            <a:ext cx="8027460" cy="277699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0E6055F-5E00-443D-ABCD-0180432274CD}"/>
              </a:ext>
            </a:extLst>
          </p:cNvPr>
          <p:cNvSpPr/>
          <p:nvPr/>
        </p:nvSpPr>
        <p:spPr>
          <a:xfrm>
            <a:off x="8252178" y="4544007"/>
            <a:ext cx="857955" cy="474133"/>
          </a:xfrm>
          <a:prstGeom prst="ellips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605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3AD3-D5F3-4A02-8B16-73A3ED64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800" dirty="0"/>
              <a:t>O</a:t>
            </a:r>
            <a:r>
              <a:rPr lang="en-GB" sz="2800" b="1" dirty="0"/>
              <a:t>ptimal relocation</a:t>
            </a:r>
            <a:br>
              <a:rPr lang="en-GB" sz="2800" b="1" dirty="0"/>
            </a:br>
            <a:br>
              <a:rPr lang="en-GB" sz="2800" b="1" dirty="0"/>
            </a:br>
            <a:r>
              <a:rPr lang="en-GB" sz="2800" b="1" dirty="0"/>
              <a:t>4.	RESULTS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792A-B22C-4C81-8D3D-83182E4A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6430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GB" dirty="0">
                <a:effectLst/>
              </a:rPr>
              <a:t>4.8 RECOMMENDATION</a:t>
            </a:r>
          </a:p>
          <a:p>
            <a:pPr marL="36900" indent="0">
              <a:buNone/>
            </a:pPr>
            <a:endParaRPr lang="en-GB" sz="1200" dirty="0">
              <a:effectLst/>
            </a:endParaRPr>
          </a:p>
          <a:p>
            <a:r>
              <a:rPr lang="en-GB" sz="1200" dirty="0">
                <a:effectLst/>
              </a:rPr>
              <a:t>1</a:t>
            </a:r>
            <a:r>
              <a:rPr lang="en-GB" sz="1200" baseline="30000" dirty="0">
                <a:effectLst/>
              </a:rPr>
              <a:t>st</a:t>
            </a:r>
            <a:r>
              <a:rPr lang="en-GB" sz="1200" dirty="0">
                <a:effectLst/>
              </a:rPr>
              <a:t> criteria. Clustering:  CLUSTER NUM 1</a:t>
            </a:r>
          </a:p>
          <a:p>
            <a:r>
              <a:rPr lang="en-GB" sz="1200" dirty="0">
                <a:effectLst/>
              </a:rPr>
              <a:t>2</a:t>
            </a:r>
            <a:r>
              <a:rPr lang="en-GB" sz="1200" baseline="30000" dirty="0">
                <a:effectLst/>
              </a:rPr>
              <a:t>nd</a:t>
            </a:r>
            <a:r>
              <a:rPr lang="en-GB" sz="1200" dirty="0">
                <a:effectLst/>
              </a:rPr>
              <a:t> criteria. Distance:  FRANKFURT (GERMANY)</a:t>
            </a:r>
          </a:p>
          <a:p>
            <a:endParaRPr lang="en-GB" sz="1200" dirty="0">
              <a:effectLst/>
            </a:endParaRPr>
          </a:p>
          <a:p>
            <a:pPr marL="36900" indent="0">
              <a:buNone/>
            </a:pPr>
            <a:endParaRPr lang="en-GB" sz="1200" dirty="0">
              <a:effectLst/>
            </a:endParaRPr>
          </a:p>
          <a:p>
            <a:endParaRPr lang="en-US" sz="1600" dirty="0">
              <a:effectLst/>
            </a:endParaRPr>
          </a:p>
          <a:p>
            <a:pPr marL="36900" indent="0">
              <a:buNone/>
            </a:pPr>
            <a:endParaRPr lang="en-US" sz="1600" dirty="0">
              <a:effectLst/>
            </a:endParaRPr>
          </a:p>
          <a:p>
            <a:endParaRPr lang="en-US" sz="160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B042F-2C61-4FB5-A017-3385FB5B93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8763" y="3783365"/>
            <a:ext cx="8546747" cy="233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41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3AD3-D5F3-4A02-8B16-73A3ED64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800" dirty="0"/>
              <a:t>O</a:t>
            </a:r>
            <a:r>
              <a:rPr lang="en-GB" sz="2800" b="1" dirty="0"/>
              <a:t>ptimal relocation</a:t>
            </a:r>
            <a:br>
              <a:rPr lang="en-GB" sz="2800" b="1" dirty="0"/>
            </a:br>
            <a:br>
              <a:rPr lang="en-GB" sz="2800" b="1" dirty="0"/>
            </a:br>
            <a:r>
              <a:rPr lang="en-GB" sz="2800" b="1" dirty="0"/>
              <a:t>6.	CONCLUSIONS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792A-B22C-4C81-8D3D-83182E4A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64309"/>
          </a:xfrm>
        </p:spPr>
        <p:txBody>
          <a:bodyPr>
            <a:normAutofit fontScale="62500" lnSpcReduction="20000"/>
          </a:bodyPr>
          <a:lstStyle/>
          <a:p>
            <a:pPr marL="36900" indent="0">
              <a:buNone/>
            </a:pPr>
            <a:r>
              <a:rPr lang="en-GB" sz="2600" dirty="0">
                <a:effectLst/>
              </a:rPr>
              <a:t>CONCLUSIONS:</a:t>
            </a:r>
          </a:p>
          <a:p>
            <a:r>
              <a:rPr lang="en-GB" sz="2400" dirty="0">
                <a:effectLst/>
              </a:rPr>
              <a:t>The tool developed is </a:t>
            </a:r>
            <a:r>
              <a:rPr lang="en-GB" sz="2900" b="1" dirty="0">
                <a:effectLst/>
              </a:rPr>
              <a:t>robust</a:t>
            </a:r>
            <a:r>
              <a:rPr lang="en-GB" sz="2400" dirty="0">
                <a:effectLst/>
              </a:rPr>
              <a:t> enough to undertake an initial analysis of the preferred relocation places. </a:t>
            </a:r>
          </a:p>
          <a:p>
            <a:r>
              <a:rPr lang="en-GB" sz="2400" dirty="0">
                <a:effectLst/>
              </a:rPr>
              <a:t>The methodology used can be applied to any other cities. </a:t>
            </a:r>
          </a:p>
          <a:p>
            <a:r>
              <a:rPr lang="en-GB" sz="2400" dirty="0">
                <a:effectLst/>
              </a:rPr>
              <a:t>There are clear potential lines of further development of the tool, that would allow refining the selection. </a:t>
            </a:r>
          </a:p>
          <a:p>
            <a:pPr marL="36900" indent="0">
              <a:buNone/>
            </a:pPr>
            <a:endParaRPr lang="en-GB" sz="2400" dirty="0">
              <a:effectLst/>
            </a:endParaRPr>
          </a:p>
          <a:p>
            <a:pPr marL="36900" indent="0">
              <a:buNone/>
            </a:pPr>
            <a:r>
              <a:rPr lang="en-GB" sz="2600" dirty="0">
                <a:effectLst/>
              </a:rPr>
              <a:t>FUTURE DEVELOPMENT:</a:t>
            </a:r>
          </a:p>
          <a:p>
            <a:pPr lvl="0"/>
            <a:r>
              <a:rPr lang="en-GB" sz="2400" dirty="0">
                <a:effectLst/>
              </a:rPr>
              <a:t>Capture individual requirements in more detail</a:t>
            </a:r>
          </a:p>
          <a:p>
            <a:pPr lvl="1"/>
            <a:r>
              <a:rPr lang="en-GB" sz="2000" dirty="0">
                <a:effectLst/>
              </a:rPr>
              <a:t>Consider more than one city of reference</a:t>
            </a:r>
          </a:p>
          <a:p>
            <a:pPr lvl="1"/>
            <a:r>
              <a:rPr lang="en-GB" sz="2000" dirty="0">
                <a:effectLst/>
              </a:rPr>
              <a:t>Alter the venues information gathered to highlight strong individual opinions</a:t>
            </a:r>
          </a:p>
          <a:p>
            <a:pPr lvl="1"/>
            <a:r>
              <a:rPr lang="en-GB" sz="2000" dirty="0">
                <a:effectLst/>
              </a:rPr>
              <a:t>Customise to more detail the lists of categories</a:t>
            </a:r>
          </a:p>
          <a:p>
            <a:pPr lvl="0"/>
            <a:r>
              <a:rPr lang="en-GB" sz="2400" dirty="0">
                <a:effectLst/>
              </a:rPr>
              <a:t>Develop a more uniformly distributed grid or potential areas for relocating</a:t>
            </a:r>
          </a:p>
          <a:p>
            <a:pPr lvl="0"/>
            <a:r>
              <a:rPr lang="en-GB" sz="2400" dirty="0">
                <a:effectLst/>
              </a:rPr>
              <a:t>Considering not only the number of venues but also considering their scoring.</a:t>
            </a:r>
          </a:p>
          <a:p>
            <a:pPr lvl="0"/>
            <a:r>
              <a:rPr lang="en-GB" sz="2400" dirty="0">
                <a:effectLst/>
              </a:rPr>
              <a:t>Develop granularity of the indices across the cities. </a:t>
            </a:r>
          </a:p>
          <a:p>
            <a:endParaRPr lang="en-GB" sz="1200" dirty="0">
              <a:effectLst/>
            </a:endParaRPr>
          </a:p>
          <a:p>
            <a:endParaRPr lang="en-GB" sz="1200" dirty="0">
              <a:effectLst/>
            </a:endParaRPr>
          </a:p>
          <a:p>
            <a:pPr marL="36900" indent="0">
              <a:buNone/>
            </a:pPr>
            <a:endParaRPr lang="en-GB" sz="1200" dirty="0">
              <a:effectLst/>
            </a:endParaRPr>
          </a:p>
          <a:p>
            <a:endParaRPr lang="en-US" sz="1600" dirty="0">
              <a:effectLst/>
            </a:endParaRPr>
          </a:p>
          <a:p>
            <a:pPr marL="36900" indent="0">
              <a:buNone/>
            </a:pPr>
            <a:endParaRPr lang="en-US" sz="1600" dirty="0">
              <a:effectLst/>
            </a:endParaRPr>
          </a:p>
          <a:p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83198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D32A07D-C646-4CC0-BA93-76707E70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1B517-AD43-4589-B3DD-0F9451924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7371" y="2417920"/>
            <a:ext cx="3790533" cy="2664752"/>
          </a:xfrm>
        </p:spPr>
        <p:txBody>
          <a:bodyPr>
            <a:normAutofit fontScale="90000"/>
          </a:bodyPr>
          <a:lstStyle/>
          <a:p>
            <a:pPr algn="l"/>
            <a:br>
              <a:rPr lang="en-GB" sz="3600" dirty="0"/>
            </a:br>
            <a:br>
              <a:rPr lang="en-GB" sz="3600" dirty="0"/>
            </a:br>
            <a:br>
              <a:rPr lang="en-GB" sz="3600" dirty="0"/>
            </a:br>
            <a:br>
              <a:rPr lang="en-GB" sz="3600" dirty="0"/>
            </a:br>
            <a:r>
              <a:rPr lang="en-GB" sz="2800" dirty="0">
                <a:effectLst/>
              </a:rPr>
              <a:t>I</a:t>
            </a:r>
            <a:r>
              <a:rPr lang="en-GB" sz="1800" dirty="0">
                <a:effectLst/>
              </a:rPr>
              <a:t>BM Data Science</a:t>
            </a:r>
            <a:br>
              <a:rPr lang="en-GB" sz="1800" dirty="0">
                <a:effectLst/>
              </a:rPr>
            </a:br>
            <a:r>
              <a:rPr lang="en-GB" sz="1400" dirty="0">
                <a:effectLst/>
              </a:rPr>
              <a:t>Applied Data Science Capstone</a:t>
            </a:r>
            <a:br>
              <a:rPr lang="en-GB" sz="2400" dirty="0"/>
            </a:br>
            <a:r>
              <a:rPr lang="en-GB" sz="2400" dirty="0"/>
              <a:t>O</a:t>
            </a:r>
            <a:r>
              <a:rPr lang="en-GB" sz="2400" b="1" dirty="0"/>
              <a:t>ptimal relocation</a:t>
            </a:r>
            <a:endParaRPr lang="en-GB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DDB76-66E0-463A-A71C-DD442C728D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7375" y="5082672"/>
            <a:ext cx="3790529" cy="1183551"/>
          </a:xfrm>
        </p:spPr>
        <p:txBody>
          <a:bodyPr>
            <a:normAutofit/>
          </a:bodyPr>
          <a:lstStyle/>
          <a:p>
            <a:pPr algn="r"/>
            <a:r>
              <a:rPr lang="en-GB" sz="1200" kern="0" dirty="0">
                <a:solidFill>
                  <a:srgbClr val="20B599"/>
                </a:solidFill>
              </a:rPr>
              <a:t>by Xavier Martinez</a:t>
            </a:r>
          </a:p>
          <a:p>
            <a:pPr algn="r"/>
            <a:r>
              <a:rPr lang="en-GB" sz="1200" kern="0" dirty="0">
                <a:solidFill>
                  <a:srgbClr val="20B599"/>
                </a:solidFill>
              </a:rPr>
              <a:t>January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B8385-E133-4260-B677-0D9BF1703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666"/>
          <a:stretch/>
        </p:blipFill>
        <p:spPr>
          <a:xfrm>
            <a:off x="-1" y="10"/>
            <a:ext cx="7537704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BD30E5-3D56-48F3-A00A-668D5F9B7BA3}"/>
              </a:ext>
            </a:extLst>
          </p:cNvPr>
          <p:cNvSpPr txBox="1">
            <a:spLocks/>
          </p:cNvSpPr>
          <p:nvPr/>
        </p:nvSpPr>
        <p:spPr>
          <a:xfrm>
            <a:off x="7947375" y="2142530"/>
            <a:ext cx="3790533" cy="85288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GB" sz="3600" dirty="0"/>
            </a:br>
            <a:br>
              <a:rPr lang="en-GB" sz="3600" dirty="0"/>
            </a:br>
            <a:br>
              <a:rPr lang="en-GB" sz="3600" dirty="0"/>
            </a:br>
            <a:br>
              <a:rPr lang="en-GB" sz="3600" dirty="0"/>
            </a:br>
            <a:r>
              <a:rPr lang="en-GB" sz="19200" dirty="0"/>
              <a:t>Thank you</a:t>
            </a:r>
            <a:endParaRPr lang="en-GB" sz="24000" b="1" dirty="0"/>
          </a:p>
        </p:txBody>
      </p:sp>
    </p:spTree>
    <p:extLst>
      <p:ext uri="{BB962C8B-B14F-4D97-AF65-F5344CB8AC3E}">
        <p14:creationId xmlns:p14="http://schemas.microsoft.com/office/powerpoint/2010/main" val="3166199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5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7706F-BA20-490A-89C7-82F7B70D5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643465"/>
            <a:ext cx="3587307" cy="1370605"/>
          </a:xfrm>
        </p:spPr>
        <p:txBody>
          <a:bodyPr>
            <a:normAutofit/>
          </a:bodyPr>
          <a:lstStyle/>
          <a:p>
            <a:pPr algn="l"/>
            <a:r>
              <a:rPr lang="en-GB" sz="2800" dirty="0"/>
              <a:t>O</a:t>
            </a:r>
            <a:r>
              <a:rPr lang="en-GB" sz="2800" b="1" dirty="0"/>
              <a:t>ptimal relocation</a:t>
            </a:r>
            <a:br>
              <a:rPr lang="en-GB" sz="2800" b="1" dirty="0"/>
            </a:br>
            <a:br>
              <a:rPr lang="en-GB" sz="2800" b="1" dirty="0"/>
            </a:br>
            <a:r>
              <a:rPr lang="en-GB" sz="2800" b="1" dirty="0"/>
              <a:t>1.	INTRODUCTION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5ACDF-B106-4307-BB86-07F96A510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127" y="2247153"/>
            <a:ext cx="4497613" cy="3544046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“Each year, roughly 40 million Americans, or about 14 percent of the U.S. population, move at least once”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GB" sz="1100" dirty="0">
                <a:effectLst/>
              </a:rPr>
              <a:t>Michael B. Sauter 2018</a:t>
            </a:r>
          </a:p>
          <a:p>
            <a:pPr marL="0" indent="0" algn="r">
              <a:spcBef>
                <a:spcPts val="0"/>
              </a:spcBef>
              <a:buNone/>
            </a:pPr>
            <a:endParaRPr lang="en-GB" sz="110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10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10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100" dirty="0">
                <a:effectLst/>
              </a:rPr>
              <a:t>OBJECTIVE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300" dirty="0">
                <a:effectLst/>
              </a:rPr>
              <a:t>The objective of this project is to develop a tool that would allow identifying the area in a city or cities that best matches the requirements of an individual that will be relocating. 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5CE70C-5191-4AAC-B3F7-A399A049C89C}"/>
              </a:ext>
            </a:extLst>
          </p:cNvPr>
          <p:cNvGrpSpPr/>
          <p:nvPr/>
        </p:nvGrpSpPr>
        <p:grpSpPr>
          <a:xfrm>
            <a:off x="5631488" y="643466"/>
            <a:ext cx="5657885" cy="5147733"/>
            <a:chOff x="5379551" y="643466"/>
            <a:chExt cx="5657885" cy="51477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954E45-E6C9-489D-98B5-1233784B0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05" r="16502"/>
            <a:stretch/>
          </p:blipFill>
          <p:spPr>
            <a:xfrm>
              <a:off x="5379551" y="643466"/>
              <a:ext cx="5657885" cy="5147733"/>
            </a:xfrm>
            <a:prstGeom prst="rect">
              <a:avLst/>
            </a:prstGeom>
          </p:spPr>
        </p:pic>
        <p:sp>
          <p:nvSpPr>
            <p:cNvPr id="5" name="Arrow: Curved Down 4">
              <a:extLst>
                <a:ext uri="{FF2B5EF4-FFF2-40B4-BE49-F238E27FC236}">
                  <a16:creationId xmlns:a16="http://schemas.microsoft.com/office/drawing/2014/main" id="{5EF4B1BC-9D1C-4E04-A2B1-2EB2633FE896}"/>
                </a:ext>
              </a:extLst>
            </p:cNvPr>
            <p:cNvSpPr/>
            <p:nvPr/>
          </p:nvSpPr>
          <p:spPr>
            <a:xfrm rot="21122669" flipH="1">
              <a:off x="6577263" y="2053391"/>
              <a:ext cx="1692442" cy="352926"/>
            </a:xfrm>
            <a:prstGeom prst="curvedDownArrow">
              <a:avLst>
                <a:gd name="adj1" fmla="val 25000"/>
                <a:gd name="adj2" fmla="val 50000"/>
                <a:gd name="adj3" fmla="val 37963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" name="Arrow: Curved Down 13">
              <a:extLst>
                <a:ext uri="{FF2B5EF4-FFF2-40B4-BE49-F238E27FC236}">
                  <a16:creationId xmlns:a16="http://schemas.microsoft.com/office/drawing/2014/main" id="{AAC15AE2-59AA-4E49-B8C4-D3661AD96DE1}"/>
                </a:ext>
              </a:extLst>
            </p:cNvPr>
            <p:cNvSpPr/>
            <p:nvPr/>
          </p:nvSpPr>
          <p:spPr>
            <a:xfrm rot="12505208" flipH="1">
              <a:off x="7845997" y="2870529"/>
              <a:ext cx="2881235" cy="607925"/>
            </a:xfrm>
            <a:prstGeom prst="curvedDownArrow">
              <a:avLst>
                <a:gd name="adj1" fmla="val 25000"/>
                <a:gd name="adj2" fmla="val 50000"/>
                <a:gd name="adj3" fmla="val 37963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" name="Arrow: Curved Down 14">
              <a:extLst>
                <a:ext uri="{FF2B5EF4-FFF2-40B4-BE49-F238E27FC236}">
                  <a16:creationId xmlns:a16="http://schemas.microsoft.com/office/drawing/2014/main" id="{AB560492-32FB-4BA0-B6C2-0C0DDEDF6BB6}"/>
                </a:ext>
              </a:extLst>
            </p:cNvPr>
            <p:cNvSpPr/>
            <p:nvPr/>
          </p:nvSpPr>
          <p:spPr>
            <a:xfrm rot="10596341" flipH="1" flipV="1">
              <a:off x="8103907" y="1595941"/>
              <a:ext cx="696699" cy="713699"/>
            </a:xfrm>
            <a:prstGeom prst="curvedDownArrow">
              <a:avLst>
                <a:gd name="adj1" fmla="val 23794"/>
                <a:gd name="adj2" fmla="val 45439"/>
                <a:gd name="adj3" fmla="val 31214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AB7FE5B6-F9F4-4D36-A981-6FA53A569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6825" y="2293140"/>
              <a:ext cx="457200" cy="457200"/>
            </a:xfrm>
            <a:prstGeom prst="rect">
              <a:avLst/>
            </a:prstGeom>
          </p:spPr>
        </p:pic>
        <p:pic>
          <p:nvPicPr>
            <p:cNvPr id="17" name="Graphic 16" descr="Question mark">
              <a:extLst>
                <a:ext uri="{FF2B5EF4-FFF2-40B4-BE49-F238E27FC236}">
                  <a16:creationId xmlns:a16="http://schemas.microsoft.com/office/drawing/2014/main" id="{D55C9857-CD71-4ADC-81BB-074C8554A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21429" y="2988732"/>
              <a:ext cx="457200" cy="457200"/>
            </a:xfrm>
            <a:prstGeom prst="rect">
              <a:avLst/>
            </a:prstGeom>
          </p:spPr>
        </p:pic>
        <p:pic>
          <p:nvPicPr>
            <p:cNvPr id="19" name="Graphic 18" descr="Question mark">
              <a:extLst>
                <a:ext uri="{FF2B5EF4-FFF2-40B4-BE49-F238E27FC236}">
                  <a16:creationId xmlns:a16="http://schemas.microsoft.com/office/drawing/2014/main" id="{945B793E-5FAC-4433-B2E9-1A4B8B5B5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0733" y="2101039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5193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3AD3-D5F3-4A02-8B16-73A3ED64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800" dirty="0"/>
              <a:t>O</a:t>
            </a:r>
            <a:r>
              <a:rPr lang="en-GB" sz="2800" b="1" dirty="0"/>
              <a:t>ptimal relocation</a:t>
            </a:r>
            <a:br>
              <a:rPr lang="en-GB" sz="2800" b="1" dirty="0"/>
            </a:br>
            <a:br>
              <a:rPr lang="en-GB" sz="2800" b="1" dirty="0"/>
            </a:br>
            <a:r>
              <a:rPr lang="en-GB" sz="2800" b="1" dirty="0"/>
              <a:t>2.	DATA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792A-B22C-4C81-8D3D-83182E4A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183183" cy="3714749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GB" dirty="0">
                <a:effectLst/>
              </a:rPr>
              <a:t>SOURCES OF DATA</a:t>
            </a:r>
          </a:p>
          <a:p>
            <a:pPr marL="36900" indent="0">
              <a:buNone/>
            </a:pPr>
            <a:endParaRPr lang="en-GB" sz="1100" dirty="0">
              <a:effectLst/>
            </a:endParaRPr>
          </a:p>
          <a:p>
            <a:r>
              <a:rPr lang="en-GB" dirty="0">
                <a:effectLst/>
              </a:rPr>
              <a:t>data related to venues will be obtained from Foursquare</a:t>
            </a:r>
          </a:p>
          <a:p>
            <a:pPr lvl="3"/>
            <a:endParaRPr lang="en-GB" dirty="0">
              <a:effectLst/>
            </a:endParaRPr>
          </a:p>
          <a:p>
            <a:pPr lvl="3"/>
            <a:endParaRPr lang="en-GB" dirty="0">
              <a:effectLst/>
            </a:endParaRPr>
          </a:p>
          <a:p>
            <a:pPr lvl="3"/>
            <a:r>
              <a:rPr lang="en-GB" sz="2300" dirty="0">
                <a:effectLst/>
              </a:rPr>
              <a:t>data related to the transformation from address</a:t>
            </a:r>
          </a:p>
          <a:p>
            <a:pPr marL="1170000" lvl="3" indent="0">
              <a:buNone/>
            </a:pPr>
            <a:r>
              <a:rPr lang="en-GB" sz="2300" dirty="0">
                <a:effectLst/>
              </a:rPr>
              <a:t>   to geographical coordinates </a:t>
            </a:r>
          </a:p>
          <a:p>
            <a:endParaRPr lang="en-GB" dirty="0">
              <a:effectLst/>
            </a:endParaRPr>
          </a:p>
          <a:p>
            <a:r>
              <a:rPr lang="en-GB" kern="100" dirty="0">
                <a:effectLst/>
              </a:rPr>
              <a:t>data related to the quality of life, cost of living, safety,</a:t>
            </a:r>
          </a:p>
          <a:p>
            <a:pPr marL="36900" indent="0">
              <a:buNone/>
            </a:pPr>
            <a:r>
              <a:rPr lang="en-GB" kern="100" dirty="0">
                <a:effectLst/>
              </a:rPr>
              <a:t>    health care, climate and pollution</a:t>
            </a:r>
          </a:p>
        </p:txBody>
      </p:sp>
      <p:pic>
        <p:nvPicPr>
          <p:cNvPr id="1030" name="Picture 6" descr="Image result for LOGO NUMBEO">
            <a:extLst>
              <a:ext uri="{FF2B5EF4-FFF2-40B4-BE49-F238E27FC236}">
                <a16:creationId xmlns:a16="http://schemas.microsoft.com/office/drawing/2014/main" id="{85D7FF65-2540-49B2-A9BF-E669EEC37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2" t="25773" r="14161" b="29124"/>
          <a:stretch/>
        </p:blipFill>
        <p:spPr bwMode="auto">
          <a:xfrm>
            <a:off x="7665311" y="4754316"/>
            <a:ext cx="1704622" cy="83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63661F-B1F9-424F-BF09-CB72433EE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3466481"/>
            <a:ext cx="934686" cy="934686"/>
          </a:xfrm>
          <a:prstGeom prst="rect">
            <a:avLst/>
          </a:prstGeom>
        </p:spPr>
      </p:pic>
      <p:pic>
        <p:nvPicPr>
          <p:cNvPr id="1032" name="Picture 8" descr="Image result for LOGO FOURSQUARE">
            <a:extLst>
              <a:ext uri="{FF2B5EF4-FFF2-40B4-BE49-F238E27FC236}">
                <a16:creationId xmlns:a16="http://schemas.microsoft.com/office/drawing/2014/main" id="{F2295BA9-52A2-46E2-866F-6AEC38EB8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6" r="14236"/>
          <a:stretch/>
        </p:blipFill>
        <p:spPr bwMode="auto">
          <a:xfrm>
            <a:off x="7665312" y="2438431"/>
            <a:ext cx="1704621" cy="83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669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3AD3-D5F3-4A02-8B16-73A3ED64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800" dirty="0"/>
              <a:t>O</a:t>
            </a:r>
            <a:r>
              <a:rPr lang="en-GB" sz="2800" b="1" dirty="0"/>
              <a:t>ptimal relocation</a:t>
            </a:r>
            <a:br>
              <a:rPr lang="en-GB" sz="2800" b="1" dirty="0"/>
            </a:br>
            <a:br>
              <a:rPr lang="en-GB" sz="2800" b="1" dirty="0"/>
            </a:br>
            <a:r>
              <a:rPr lang="en-GB" sz="2800" b="1" dirty="0"/>
              <a:t>2.	DATA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792A-B22C-4C81-8D3D-83182E4A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3914683" cy="371474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GB" dirty="0">
                <a:effectLst/>
              </a:rPr>
              <a:t>EXAMPLE IMPLEMENTED</a:t>
            </a:r>
          </a:p>
          <a:p>
            <a:pPr marL="36900" indent="0">
              <a:buNone/>
            </a:pPr>
            <a:endParaRPr lang="en-GB" sz="1100" dirty="0">
              <a:effectLst/>
            </a:endParaRPr>
          </a:p>
          <a:p>
            <a:pPr marL="36900" indent="0" algn="r">
              <a:buNone/>
            </a:pPr>
            <a:endParaRPr lang="en-US" dirty="0">
              <a:effectLst/>
            </a:endParaRPr>
          </a:p>
          <a:p>
            <a:r>
              <a:rPr lang="en-GB" dirty="0">
                <a:effectLst/>
              </a:rPr>
              <a:t>Richmond (United Kingdom)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C8E056-040D-4A12-AACC-B73B09582135}"/>
              </a:ext>
            </a:extLst>
          </p:cNvPr>
          <p:cNvSpPr txBox="1">
            <a:spLocks/>
          </p:cNvSpPr>
          <p:nvPr/>
        </p:nvSpPr>
        <p:spPr>
          <a:xfrm>
            <a:off x="6541443" y="1866900"/>
            <a:ext cx="3914683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endParaRPr lang="en-GB" dirty="0">
              <a:effectLst/>
            </a:endParaRPr>
          </a:p>
          <a:p>
            <a:pPr marL="36900" indent="0">
              <a:buFont typeface="Wingdings 2" charset="2"/>
              <a:buNone/>
            </a:pPr>
            <a:endParaRPr lang="en-GB" sz="1100" dirty="0">
              <a:effectLst/>
            </a:endParaRPr>
          </a:p>
          <a:p>
            <a:r>
              <a:rPr lang="en-GB" dirty="0">
                <a:effectLst/>
              </a:rPr>
              <a:t>Madrid (Spain)</a:t>
            </a:r>
          </a:p>
          <a:p>
            <a:r>
              <a:rPr lang="en-US" dirty="0">
                <a:effectLst/>
              </a:rPr>
              <a:t>Frankfurt (Germany)</a:t>
            </a:r>
            <a:endParaRPr lang="en-GB" dirty="0">
              <a:effectLst/>
            </a:endParaRPr>
          </a:p>
          <a:p>
            <a:r>
              <a:rPr lang="en-US" dirty="0">
                <a:effectLst/>
              </a:rPr>
              <a:t>Singapore (Singapore)</a:t>
            </a:r>
          </a:p>
          <a:p>
            <a:r>
              <a:rPr lang="en-US" dirty="0">
                <a:effectLst/>
              </a:rPr>
              <a:t>Queens NY, United States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12AE925-2DC6-47C3-A82B-C097FCB05CC6}"/>
              </a:ext>
            </a:extLst>
          </p:cNvPr>
          <p:cNvSpPr/>
          <p:nvPr/>
        </p:nvSpPr>
        <p:spPr>
          <a:xfrm>
            <a:off x="5084955" y="3088888"/>
            <a:ext cx="1260087" cy="1037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Question mark">
            <a:extLst>
              <a:ext uri="{FF2B5EF4-FFF2-40B4-BE49-F238E27FC236}">
                <a16:creationId xmlns:a16="http://schemas.microsoft.com/office/drawing/2014/main" id="{76C62070-9E31-44F6-9D4D-B8721FB55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2812" y="3378819"/>
            <a:ext cx="4572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EC737D-816B-4D47-BC74-8F522A8F56A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7158567" y="766272"/>
            <a:ext cx="3493960" cy="1618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BE3A31-B32B-4DA3-80DD-54C4A361AB8C}"/>
              </a:ext>
            </a:extLst>
          </p:cNvPr>
          <p:cNvPicPr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110196" y="4050624"/>
            <a:ext cx="3914683" cy="24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4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3AD3-D5F3-4A02-8B16-73A3ED64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800" dirty="0"/>
              <a:t>O</a:t>
            </a:r>
            <a:r>
              <a:rPr lang="en-GB" sz="2800" b="1" dirty="0"/>
              <a:t>ptimal relocation</a:t>
            </a:r>
            <a:br>
              <a:rPr lang="en-GB" sz="2800" b="1" dirty="0"/>
            </a:br>
            <a:br>
              <a:rPr lang="en-GB" sz="2800" b="1" dirty="0"/>
            </a:br>
            <a:r>
              <a:rPr lang="en-GB" sz="2800" b="1" dirty="0"/>
              <a:t>4.	RESULTS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792A-B22C-4C81-8D3D-83182E4A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6430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GB" dirty="0">
                <a:effectLst/>
              </a:rPr>
              <a:t>4.1 COLLECT NEIGHBOURHOODS COORIDNATES</a:t>
            </a:r>
          </a:p>
          <a:p>
            <a:pPr marL="36900" indent="0">
              <a:buNone/>
            </a:pPr>
            <a:r>
              <a:rPr lang="en-GB" sz="1400" dirty="0">
                <a:effectLst/>
              </a:rPr>
              <a:t>Singapore (Singapore)								    Madrid (Spain)</a:t>
            </a:r>
            <a:endParaRPr lang="en-GB" sz="1100" dirty="0">
              <a:effectLst/>
            </a:endParaRPr>
          </a:p>
          <a:p>
            <a:pPr marL="36900" indent="0" algn="r">
              <a:buNone/>
            </a:pPr>
            <a:endParaRPr lang="en-US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ADF70-89CE-445A-9657-8C1A89DAE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6" y="3070935"/>
            <a:ext cx="5043595" cy="3177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8C32F5-6D74-4DDC-B7C0-525805369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032" y="3070934"/>
            <a:ext cx="4961886" cy="31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89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3AD3-D5F3-4A02-8B16-73A3ED64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800" dirty="0"/>
              <a:t>O</a:t>
            </a:r>
            <a:r>
              <a:rPr lang="en-GB" sz="2800" b="1" dirty="0"/>
              <a:t>ptimal relocation</a:t>
            </a:r>
            <a:br>
              <a:rPr lang="en-GB" sz="2800" b="1" dirty="0"/>
            </a:br>
            <a:br>
              <a:rPr lang="en-GB" sz="2800" b="1" dirty="0"/>
            </a:br>
            <a:r>
              <a:rPr lang="en-GB" sz="2800" b="1" dirty="0"/>
              <a:t>4.	RESULTS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792A-B22C-4C81-8D3D-83182E4A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6430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GB" dirty="0">
                <a:effectLst/>
              </a:rPr>
              <a:t>4.1 COLLECT NEIGHBOURHOODS COORIDNATES</a:t>
            </a:r>
          </a:p>
          <a:p>
            <a:pPr marL="36900" indent="0">
              <a:buNone/>
            </a:pPr>
            <a:r>
              <a:rPr lang="en-GB" sz="1400" dirty="0">
                <a:effectLst/>
              </a:rPr>
              <a:t>Frankfurt (Germany)								    Queens NY (United States)</a:t>
            </a:r>
            <a:endParaRPr lang="en-GB" sz="1100" dirty="0">
              <a:effectLst/>
            </a:endParaRPr>
          </a:p>
          <a:p>
            <a:pPr marL="36900" indent="0" algn="r">
              <a:buNone/>
            </a:pPr>
            <a:endParaRPr lang="en-US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CCBE2-C4C4-47B5-8DC8-5BACB4EE5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80"/>
          <a:stretch/>
        </p:blipFill>
        <p:spPr>
          <a:xfrm>
            <a:off x="1037945" y="3070934"/>
            <a:ext cx="4820990" cy="3177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9CDA36-C304-4A9B-A620-06362820C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482" y="3062807"/>
            <a:ext cx="5307076" cy="318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05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3AD3-D5F3-4A02-8B16-73A3ED64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800" dirty="0"/>
              <a:t>O</a:t>
            </a:r>
            <a:r>
              <a:rPr lang="en-GB" sz="2800" b="1" dirty="0"/>
              <a:t>ptimal relocation</a:t>
            </a:r>
            <a:br>
              <a:rPr lang="en-GB" sz="2800" b="1" dirty="0"/>
            </a:br>
            <a:br>
              <a:rPr lang="en-GB" sz="2800" b="1" dirty="0"/>
            </a:br>
            <a:r>
              <a:rPr lang="en-GB" sz="2800" b="1" dirty="0"/>
              <a:t>4.	RESULTS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792A-B22C-4C81-8D3D-83182E4A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6430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GB" dirty="0">
                <a:effectLst/>
              </a:rPr>
              <a:t>4.2 COLLECT VENUES</a:t>
            </a:r>
          </a:p>
          <a:p>
            <a:pPr marL="36900" indent="0">
              <a:buNone/>
            </a:pPr>
            <a:r>
              <a:rPr lang="en-US" sz="1600" dirty="0">
                <a:effectLst/>
              </a:rPr>
              <a:t>All venues information is stored in a dataframe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05A616-4AAD-4AC0-97F5-55F9753D27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8453" y="3046848"/>
            <a:ext cx="8783813" cy="349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28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3AD3-D5F3-4A02-8B16-73A3ED64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800" dirty="0"/>
              <a:t>O</a:t>
            </a:r>
            <a:r>
              <a:rPr lang="en-GB" sz="2800" b="1" dirty="0"/>
              <a:t>ptimal relocation</a:t>
            </a:r>
            <a:br>
              <a:rPr lang="en-GB" sz="2800" b="1" dirty="0"/>
            </a:br>
            <a:br>
              <a:rPr lang="en-GB" sz="2800" b="1" dirty="0"/>
            </a:br>
            <a:r>
              <a:rPr lang="en-GB" sz="2800" b="1" dirty="0"/>
              <a:t>4.	RESULTS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792A-B22C-4C81-8D3D-83182E4A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6430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GB" dirty="0">
                <a:effectLst/>
              </a:rPr>
              <a:t>4.3 ANALISE AND REDEFINE VENUES’ CATEGORIES</a:t>
            </a:r>
          </a:p>
          <a:p>
            <a:pPr marL="36900" indent="0">
              <a:buNone/>
            </a:pPr>
            <a:r>
              <a:rPr lang="en-US" sz="1600" dirty="0">
                <a:effectLst/>
              </a:rPr>
              <a:t>Number of venues 								   	Histogram of number of venues</a:t>
            </a:r>
          </a:p>
          <a:p>
            <a:r>
              <a:rPr lang="en-US" sz="1600" dirty="0">
                <a:effectLst/>
              </a:rPr>
              <a:t>Threshold of venues per neighborhood: 20</a:t>
            </a:r>
          </a:p>
          <a:p>
            <a:r>
              <a:rPr lang="en-US" sz="1600" dirty="0">
                <a:effectLst/>
              </a:rPr>
              <a:t>Neighborhoods with less than 20 venues: 51</a:t>
            </a:r>
          </a:p>
          <a:p>
            <a:r>
              <a:rPr lang="en-US" sz="1600" dirty="0">
                <a:effectLst/>
              </a:rPr>
              <a:t>Number of registers before removal: 5814</a:t>
            </a:r>
          </a:p>
          <a:p>
            <a:r>
              <a:rPr lang="en-US" sz="1600" dirty="0">
                <a:effectLst/>
              </a:rPr>
              <a:t>Number of registers after removal: 5304</a:t>
            </a:r>
          </a:p>
          <a:p>
            <a:pPr marL="36900" indent="0">
              <a:buNone/>
            </a:pPr>
            <a:endParaRPr lang="en-US" sz="1600" dirty="0">
              <a:effectLst/>
            </a:endParaRPr>
          </a:p>
          <a:p>
            <a:pPr marL="36900" indent="0">
              <a:buNone/>
            </a:pPr>
            <a:r>
              <a:rPr lang="en-US" sz="1600" dirty="0">
                <a:effectLst/>
              </a:rPr>
              <a:t>Number of categories</a:t>
            </a:r>
          </a:p>
          <a:p>
            <a:r>
              <a:rPr lang="en-US" sz="1600" dirty="0">
                <a:effectLst/>
              </a:rPr>
              <a:t>Number of categories before redefine: 344</a:t>
            </a:r>
          </a:p>
          <a:p>
            <a:r>
              <a:rPr lang="en-US" sz="1600" dirty="0">
                <a:effectLst/>
              </a:rPr>
              <a:t>Number of categories after redefine: 11</a:t>
            </a:r>
          </a:p>
          <a:p>
            <a:endParaRPr lang="en-US" sz="160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3AE4E-B670-4D81-95C5-14EF08CDC7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08398" y="3014791"/>
            <a:ext cx="4283780" cy="285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31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3AD3-D5F3-4A02-8B16-73A3ED64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800" dirty="0"/>
              <a:t>O</a:t>
            </a:r>
            <a:r>
              <a:rPr lang="en-GB" sz="2800" b="1" dirty="0"/>
              <a:t>ptimal relocation</a:t>
            </a:r>
            <a:br>
              <a:rPr lang="en-GB" sz="2800" b="1" dirty="0"/>
            </a:br>
            <a:br>
              <a:rPr lang="en-GB" sz="2800" b="1" dirty="0"/>
            </a:br>
            <a:r>
              <a:rPr lang="en-GB" sz="2800" b="1" dirty="0"/>
              <a:t>4.	RESULTS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792A-B22C-4C81-8D3D-83182E4A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6430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GB" dirty="0">
                <a:effectLst/>
              </a:rPr>
              <a:t>4.4 CLUSTER NEIGHBOURHOODS</a:t>
            </a:r>
          </a:p>
          <a:p>
            <a:r>
              <a:rPr lang="en-US" sz="1600" dirty="0">
                <a:effectLst/>
              </a:rPr>
              <a:t>Clustering engine: k-means (from </a:t>
            </a:r>
            <a:r>
              <a:rPr lang="en-US" sz="1600" dirty="0" err="1">
                <a:effectLst/>
              </a:rPr>
              <a:t>sk</a:t>
            </a:r>
            <a:r>
              <a:rPr lang="en-US" sz="1600" dirty="0">
                <a:effectLst/>
              </a:rPr>
              <a:t>-learn)                                Histogram of number neighborhood per cluster</a:t>
            </a:r>
          </a:p>
          <a:p>
            <a:r>
              <a:rPr lang="en-US" sz="1600" dirty="0">
                <a:effectLst/>
              </a:rPr>
              <a:t>Number of clusters: 7</a:t>
            </a:r>
          </a:p>
          <a:p>
            <a:r>
              <a:rPr lang="en-US" sz="1600" dirty="0">
                <a:effectLst/>
              </a:rPr>
              <a:t>Richmond is in cluster num. 1</a:t>
            </a:r>
          </a:p>
          <a:p>
            <a:endParaRPr lang="en-US" sz="1600" dirty="0">
              <a:effectLst/>
            </a:endParaRPr>
          </a:p>
          <a:p>
            <a:pPr marL="36900" indent="0">
              <a:buNone/>
            </a:pPr>
            <a:endParaRPr lang="en-US" sz="1600" dirty="0">
              <a:effectLst/>
            </a:endParaRPr>
          </a:p>
          <a:p>
            <a:endParaRPr lang="en-US" sz="16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1AC71-9FEB-4FE9-AA99-B0386F6529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03391" y="3058606"/>
            <a:ext cx="4028137" cy="2980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F4F2B-21E6-403B-8E14-45E4A2616422}"/>
              </a:ext>
            </a:extLst>
          </p:cNvPr>
          <p:cNvPicPr/>
          <p:nvPr/>
        </p:nvPicPr>
        <p:blipFill rotWithShape="1">
          <a:blip r:embed="rId3"/>
          <a:srcRect t="1" b="39993"/>
          <a:stretch/>
        </p:blipFill>
        <p:spPr bwMode="auto">
          <a:xfrm>
            <a:off x="1060472" y="3925923"/>
            <a:ext cx="5759450" cy="21136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57657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RightStep">
      <a:dk1>
        <a:srgbClr val="000000"/>
      </a:dk1>
      <a:lt1>
        <a:srgbClr val="FFFFFF"/>
      </a:lt1>
      <a:dk2>
        <a:srgbClr val="243A41"/>
      </a:dk2>
      <a:lt2>
        <a:srgbClr val="E8E2E3"/>
      </a:lt2>
      <a:accent1>
        <a:srgbClr val="20B599"/>
      </a:accent1>
      <a:accent2>
        <a:srgbClr val="17A9D5"/>
      </a:accent2>
      <a:accent3>
        <a:srgbClr val="296CE7"/>
      </a:accent3>
      <a:accent4>
        <a:srgbClr val="584FDF"/>
      </a:accent4>
      <a:accent5>
        <a:srgbClr val="872EE7"/>
      </a:accent5>
      <a:accent6>
        <a:srgbClr val="C117D5"/>
      </a:accent6>
      <a:hlink>
        <a:srgbClr val="C95F73"/>
      </a:hlink>
      <a:folHlink>
        <a:srgbClr val="828282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619</Words>
  <Application>Microsoft Office PowerPoint</Application>
  <PresentationFormat>Widescreen</PresentationFormat>
  <Paragraphs>103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Georgia Pro Cond Light</vt:lpstr>
      <vt:lpstr>Speak Pro</vt:lpstr>
      <vt:lpstr>Wingdings 2</vt:lpstr>
      <vt:lpstr>SlateVTI</vt:lpstr>
      <vt:lpstr> IBM Data Science Applied Data Science Capstone Optimal relocation</vt:lpstr>
      <vt:lpstr>Optimal relocation  1. INTRODUCTION</vt:lpstr>
      <vt:lpstr>Optimal relocation  2. DATA</vt:lpstr>
      <vt:lpstr>Optimal relocation  2. DATA</vt:lpstr>
      <vt:lpstr>Optimal relocation  4. RESULTS</vt:lpstr>
      <vt:lpstr>Optimal relocation  4. RESULTS</vt:lpstr>
      <vt:lpstr>Optimal relocation  4. RESULTS</vt:lpstr>
      <vt:lpstr>Optimal relocation  4. RESULTS</vt:lpstr>
      <vt:lpstr>Optimal relocation  4. RESULTS</vt:lpstr>
      <vt:lpstr>Optimal relocation  4. RESULTS</vt:lpstr>
      <vt:lpstr>Optimal relocation  4. RESULTS</vt:lpstr>
      <vt:lpstr>Optimal relocation  4. RESULTS</vt:lpstr>
      <vt:lpstr>Optimal relocation  4. RESULTS</vt:lpstr>
      <vt:lpstr>Optimal relocation  6. CONCLUSIONS</vt:lpstr>
      <vt:lpstr>    IBM Data Science Applied Data Science Capstone Optimal relocation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Data Science Applied Data Science Capstone Optimal relocation</dc:title>
  <dc:creator>Xavier Martinez</dc:creator>
  <cp:lastModifiedBy>Xavier Martinez</cp:lastModifiedBy>
  <cp:revision>14</cp:revision>
  <dcterms:created xsi:type="dcterms:W3CDTF">2020-01-21T17:35:27Z</dcterms:created>
  <dcterms:modified xsi:type="dcterms:W3CDTF">2020-01-21T19:13:19Z</dcterms:modified>
</cp:coreProperties>
</file>